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311" r:id="rId2"/>
    <p:sldId id="342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46" r:id="rId11"/>
    <p:sldId id="319" r:id="rId12"/>
    <p:sldId id="334" r:id="rId13"/>
    <p:sldId id="320" r:id="rId14"/>
    <p:sldId id="321" r:id="rId15"/>
    <p:sldId id="322" r:id="rId16"/>
    <p:sldId id="335" r:id="rId17"/>
    <p:sldId id="323" r:id="rId18"/>
    <p:sldId id="325" r:id="rId19"/>
    <p:sldId id="324" r:id="rId20"/>
    <p:sldId id="327" r:id="rId21"/>
    <p:sldId id="328" r:id="rId22"/>
    <p:sldId id="338" r:id="rId23"/>
    <p:sldId id="329" r:id="rId24"/>
    <p:sldId id="336" r:id="rId25"/>
    <p:sldId id="337" r:id="rId26"/>
    <p:sldId id="359" r:id="rId27"/>
    <p:sldId id="330" r:id="rId28"/>
    <p:sldId id="339" r:id="rId29"/>
    <p:sldId id="340" r:id="rId30"/>
    <p:sldId id="332" r:id="rId31"/>
    <p:sldId id="361" r:id="rId32"/>
    <p:sldId id="362" r:id="rId33"/>
    <p:sldId id="363" r:id="rId34"/>
    <p:sldId id="365" r:id="rId35"/>
    <p:sldId id="364" r:id="rId36"/>
    <p:sldId id="366" r:id="rId37"/>
    <p:sldId id="367" r:id="rId38"/>
    <p:sldId id="368" r:id="rId39"/>
    <p:sldId id="370" r:id="rId40"/>
    <p:sldId id="369" r:id="rId41"/>
    <p:sldId id="371" r:id="rId42"/>
    <p:sldId id="372" r:id="rId43"/>
    <p:sldId id="373" r:id="rId44"/>
    <p:sldId id="375" r:id="rId45"/>
    <p:sldId id="374" r:id="rId46"/>
    <p:sldId id="357" r:id="rId47"/>
    <p:sldId id="333" r:id="rId48"/>
    <p:sldId id="331" r:id="rId49"/>
    <p:sldId id="360" r:id="rId50"/>
    <p:sldId id="358" r:id="rId51"/>
  </p:sldIdLst>
  <p:sldSz cx="9144000" cy="6858000" type="screen4x3"/>
  <p:notesSz cx="7302500" cy="9588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36393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r">
              <a:defRPr sz="1300"/>
            </a:lvl1pPr>
          </a:lstStyle>
          <a:p>
            <a:fld id="{25E67DCE-9DF9-4B2C-BD24-07E19F90CF22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719138"/>
            <a:ext cx="4794250" cy="3595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15" tIns="48257" rIns="96515" bIns="482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</p:spPr>
        <p:txBody>
          <a:bodyPr vert="horz" lIns="96515" tIns="48257" rIns="96515" bIns="482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36393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r">
              <a:defRPr sz="1300"/>
            </a:lvl1pPr>
          </a:lstStyle>
          <a:p>
            <a:fld id="{A752027B-2D89-44B5-8D59-B00A8980E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2027B-2D89-44B5-8D59-B00A8980E14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E:\Sem-3\SNA\Project\21OCT2019_PROJECTREVIEWPPT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0" y="5791200"/>
            <a:ext cx="3657600" cy="8382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Parveen Bajaj, EET182574</a:t>
            </a:r>
          </a:p>
          <a:p>
            <a:pPr algn="l"/>
            <a:r>
              <a:rPr lang="en-US" sz="2000" dirty="0" smtClean="0"/>
              <a:t>Abhishek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DTC Road Transport Network </a:t>
            </a:r>
          </a:p>
          <a:p>
            <a:pPr algn="ctr"/>
            <a:r>
              <a:rPr lang="en-US" sz="3200" dirty="0" smtClean="0"/>
              <a:t>Analysis using 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L Space:</a:t>
            </a:r>
          </a:p>
          <a:p>
            <a:pPr lvl="1"/>
            <a:r>
              <a:rPr lang="en-US" sz="2000" dirty="0" smtClean="0"/>
              <a:t> Nodes -&gt; Bus Stop</a:t>
            </a:r>
          </a:p>
          <a:p>
            <a:pPr lvl="1"/>
            <a:r>
              <a:rPr lang="en-US" sz="2000" dirty="0" smtClean="0"/>
              <a:t>Edges -&gt; If nodes are adjacent.</a:t>
            </a:r>
          </a:p>
          <a:p>
            <a:r>
              <a:rPr lang="en-US" sz="2000" dirty="0" smtClean="0"/>
              <a:t>B Space:	</a:t>
            </a:r>
          </a:p>
          <a:p>
            <a:pPr lvl="1"/>
            <a:r>
              <a:rPr lang="en-US" sz="2000" dirty="0" smtClean="0"/>
              <a:t>Two mode network (Bipartite Graph)</a:t>
            </a:r>
          </a:p>
          <a:p>
            <a:pPr lvl="2"/>
            <a:r>
              <a:rPr lang="en-US" sz="1600" dirty="0" smtClean="0"/>
              <a:t>Bus Route and Bus Stops are nodes.</a:t>
            </a:r>
          </a:p>
          <a:p>
            <a:pPr lvl="2"/>
            <a:r>
              <a:rPr lang="en-US" sz="1600" dirty="0" smtClean="0"/>
              <a:t>Each route node is linked to all stops that it serves</a:t>
            </a:r>
          </a:p>
          <a:p>
            <a:r>
              <a:rPr lang="en-US" sz="2000" dirty="0" smtClean="0"/>
              <a:t>P Space:</a:t>
            </a:r>
          </a:p>
          <a:p>
            <a:pPr lvl="1"/>
            <a:r>
              <a:rPr lang="en-US" sz="2000" dirty="0" smtClean="0"/>
              <a:t>Nodes are Bus Stops</a:t>
            </a:r>
          </a:p>
          <a:p>
            <a:pPr lvl="1"/>
            <a:r>
              <a:rPr lang="en-US" sz="2000" dirty="0" smtClean="0"/>
              <a:t>Edge between bus stops if they are served by </a:t>
            </a:r>
            <a:r>
              <a:rPr lang="en-US" sz="2000" dirty="0" err="1" smtClean="0"/>
              <a:t>atleast</a:t>
            </a:r>
            <a:r>
              <a:rPr lang="en-US" sz="2000" dirty="0" smtClean="0"/>
              <a:t> one common route.</a:t>
            </a:r>
          </a:p>
          <a:p>
            <a:r>
              <a:rPr lang="en-US" sz="2000" dirty="0" smtClean="0"/>
              <a:t>C Space:</a:t>
            </a:r>
          </a:p>
          <a:p>
            <a:pPr lvl="1"/>
            <a:r>
              <a:rPr lang="en-US" sz="2000" dirty="0" smtClean="0"/>
              <a:t>Route nodes</a:t>
            </a:r>
            <a:endParaRPr lang="en-US" sz="2000" dirty="0"/>
          </a:p>
          <a:p>
            <a:pPr lvl="1"/>
            <a:r>
              <a:rPr lang="en-US" sz="2000" dirty="0" smtClean="0"/>
              <a:t>Two routes are connected if they share a common station.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218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Prepared L, </a:t>
            </a:r>
            <a:r>
              <a:rPr lang="en-US" dirty="0"/>
              <a:t>C, B &amp; L </a:t>
            </a:r>
            <a:r>
              <a:rPr lang="en-US" dirty="0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4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50958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649069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069"/>
            <a:ext cx="7419975" cy="6246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2818"/>
          </a:xfrm>
        </p:spPr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21336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  <p:extLst>
      <p:ext uri="{BB962C8B-B14F-4D97-AF65-F5344CB8AC3E}">
        <p14:creationId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9906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738336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 err="1" smtClean="0"/>
              <a:t>havinh</a:t>
            </a:r>
            <a:r>
              <a:rPr lang="en-US" dirty="0" smtClean="0"/>
              <a:t> high degree in </a:t>
            </a:r>
            <a:r>
              <a:rPr lang="en-US" dirty="0"/>
              <a:t>L Space </a:t>
            </a:r>
            <a:r>
              <a:rPr lang="en-US" dirty="0" smtClean="0"/>
              <a:t>simply means it is connected </a:t>
            </a:r>
            <a:r>
              <a:rPr lang="en-US" dirty="0"/>
              <a:t>to more number of bus </a:t>
            </a:r>
            <a:r>
              <a:rPr lang="en-US" dirty="0" smtClean="0"/>
              <a:t>stops.</a:t>
            </a:r>
            <a:endParaRPr lang="en-US" dirty="0"/>
          </a:p>
          <a:p>
            <a:r>
              <a:rPr lang="en-US" sz="2400" b="1" dirty="0" smtClean="0"/>
              <a:t>   Potential </a:t>
            </a:r>
            <a:r>
              <a:rPr lang="en-US" sz="2400" b="1" dirty="0"/>
              <a:t>candidate for Bus Depots or Hub</a:t>
            </a:r>
          </a:p>
        </p:txBody>
      </p:sp>
    </p:spTree>
    <p:extLst>
      <p:ext uri="{BB962C8B-B14F-4D97-AF65-F5344CB8AC3E}">
        <p14:creationId xmlns:p14="http://schemas.microsoft.com/office/powerpoint/2010/main" val="459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/>
              <a:t>Potential candidate for </a:t>
            </a:r>
            <a:br>
              <a:rPr lang="en-US" sz="4800" b="1" dirty="0" smtClean="0"/>
            </a:br>
            <a:r>
              <a:rPr lang="en-US" sz="4800" b="1" dirty="0" smtClean="0"/>
              <a:t>Bus Depots or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256463">
            <a:off x="695446" y="2927931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36810">
            <a:off x="7163288" y="2930299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037832" y="2394192"/>
            <a:ext cx="2031224" cy="2128947"/>
          </a:xfrm>
          <a:custGeom>
            <a:avLst/>
            <a:gdLst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523512 w 2031224"/>
              <a:gd name="connsiteY11" fmla="*/ 851579 h 2128947"/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142512 w 2031224"/>
              <a:gd name="connsiteY11" fmla="*/ 13379 h 212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224" h="2128947">
                <a:moveTo>
                  <a:pt x="111683" y="0"/>
                </a:moveTo>
                <a:lnTo>
                  <a:pt x="0" y="544452"/>
                </a:lnTo>
                <a:lnTo>
                  <a:pt x="251286" y="1465832"/>
                </a:lnTo>
                <a:cubicBezTo>
                  <a:pt x="396434" y="1650778"/>
                  <a:pt x="455933" y="2017264"/>
                  <a:pt x="691035" y="2017264"/>
                </a:cubicBezTo>
                <a:lnTo>
                  <a:pt x="1458852" y="2128947"/>
                </a:lnTo>
                <a:cubicBezTo>
                  <a:pt x="1806489" y="1962370"/>
                  <a:pt x="1670057" y="1968403"/>
                  <a:pt x="1835780" y="1968403"/>
                </a:cubicBezTo>
                <a:lnTo>
                  <a:pt x="2010284" y="1975384"/>
                </a:lnTo>
                <a:lnTo>
                  <a:pt x="2031224" y="1521674"/>
                </a:lnTo>
                <a:lnTo>
                  <a:pt x="1668257" y="1389051"/>
                </a:lnTo>
                <a:cubicBezTo>
                  <a:pt x="1375092" y="1382015"/>
                  <a:pt x="1082007" y="1368110"/>
                  <a:pt x="788757" y="1368110"/>
                </a:cubicBezTo>
                <a:cubicBezTo>
                  <a:pt x="626253" y="1149083"/>
                  <a:pt x="691716" y="1215237"/>
                  <a:pt x="621234" y="1144745"/>
                </a:cubicBezTo>
                <a:lnTo>
                  <a:pt x="142512" y="13379"/>
                </a:ln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/>
              <a:t>Identification of candidate Bus Routes for </a:t>
            </a:r>
            <a:r>
              <a:rPr lang="en-US" sz="3200" b="1" u="sng" dirty="0" smtClean="0"/>
              <a:t>Expressway Corridors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C Spaces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analyze Delhi Bus Route Network using Social Network Analysis techniques.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Why Bus Route and Why Delhi?</a:t>
            </a:r>
          </a:p>
          <a:p>
            <a:endParaRPr lang="en-US" dirty="0" smtClean="0"/>
          </a:p>
          <a:p>
            <a:r>
              <a:rPr lang="en-US" dirty="0" smtClean="0"/>
              <a:t>What will we deliver ?</a:t>
            </a:r>
          </a:p>
          <a:p>
            <a:pPr lvl="1"/>
            <a:r>
              <a:rPr lang="en-US" dirty="0" smtClean="0"/>
              <a:t>Systematic survey of Delhi Transport Network.</a:t>
            </a:r>
          </a:p>
          <a:p>
            <a:pPr lvl="1"/>
            <a:r>
              <a:rPr lang="en-US" dirty="0" smtClean="0"/>
              <a:t>Present a model that with a small number of simple rules would be capable to reproduce the main properties.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Problem </a:t>
            </a:r>
            <a:r>
              <a:rPr lang="en-US" dirty="0"/>
              <a:t>Definition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78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81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C Space, nodes having high degree are best candidate for Expressway 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514600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7646670" cy="651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818"/>
            <a:ext cx="8229600" cy="508782"/>
          </a:xfrm>
        </p:spPr>
        <p:txBody>
          <a:bodyPr>
            <a:noAutofit/>
          </a:bodyPr>
          <a:lstStyle/>
          <a:p>
            <a:r>
              <a:rPr lang="en-US" sz="2400" dirty="0" smtClean="0"/>
              <a:t>Candidate for Express Highway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1148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OMS Bus Route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7162800" y="3200400"/>
            <a:ext cx="198340" cy="94666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6670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TMS Bus Route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581400" y="1905000"/>
            <a:ext cx="914400" cy="4572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Identification of BRT Routes using Cs Networks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6172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43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59436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676400"/>
            <a:ext cx="233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: 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 Cluster:  67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6598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tx1"/>
                </a:solidFill>
              </a:rPr>
              <a:t>Cs 55 Results 623Extn Cluster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322794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>
                <a:solidFill>
                  <a:schemeClr val="tx1"/>
                </a:solidFill>
              </a:rPr>
              <a:t>Cs 55 Results 623 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45932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49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61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Near 215 degree  bus routes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1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0264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2133600"/>
            <a:ext cx="4350113" cy="7620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937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Systematic Collection of Bus Routes and Bus Stops data</a:t>
            </a:r>
          </a:p>
          <a:p>
            <a:r>
              <a:rPr lang="en-US" dirty="0" smtClean="0"/>
              <a:t>Perform Social Network Analysis Techniques </a:t>
            </a:r>
          </a:p>
          <a:p>
            <a:pPr lvl="1"/>
            <a:r>
              <a:rPr lang="en-US" dirty="0" smtClean="0"/>
              <a:t>Modeling of Bus Route Network into following Topologies</a:t>
            </a:r>
          </a:p>
          <a:p>
            <a:pPr lvl="2"/>
            <a:r>
              <a:rPr lang="en-US" dirty="0" smtClean="0"/>
              <a:t>L , B, C and P Space Topologies</a:t>
            </a:r>
          </a:p>
          <a:p>
            <a:pPr lvl="1"/>
            <a:r>
              <a:rPr lang="en-US" dirty="0" smtClean="0"/>
              <a:t>Degree Distributions  and Centrality of Nodes along with their significance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and Clustering </a:t>
            </a:r>
            <a:r>
              <a:rPr lang="en-US" dirty="0" err="1" smtClean="0"/>
              <a:t>Coefficents</a:t>
            </a:r>
            <a:endParaRPr lang="en-US" dirty="0" smtClean="0"/>
          </a:p>
          <a:p>
            <a:pPr lvl="1"/>
            <a:r>
              <a:rPr lang="en-US" dirty="0" smtClean="0"/>
              <a:t>Candidate Bus Routes for Expressway Corridors and Bus Rapid Transit Services</a:t>
            </a:r>
          </a:p>
          <a:p>
            <a:pPr lvl="1"/>
            <a:r>
              <a:rPr lang="en-US" dirty="0" smtClean="0"/>
              <a:t>Diameter of Network</a:t>
            </a:r>
          </a:p>
          <a:p>
            <a:pPr lvl="1"/>
            <a:r>
              <a:rPr lang="en-US" dirty="0" smtClean="0"/>
              <a:t>Applying Optimization techniques to improve the Network Efficiency.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1554720"/>
            <a:ext cx="3581400" cy="51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Weights: Bus Driving Efficiency </a:t>
            </a:r>
          </a:p>
          <a:p>
            <a:r>
              <a:rPr lang="en-US" dirty="0" smtClean="0"/>
              <a:t>Optimize : Network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Weigthed</a:t>
            </a:r>
            <a:r>
              <a:rPr lang="en-US" dirty="0" smtClean="0"/>
              <a:t> Bus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Network</a:t>
            </a:r>
          </a:p>
          <a:p>
            <a:pPr lvl="1"/>
            <a:r>
              <a:rPr lang="en-US" dirty="0" smtClean="0"/>
              <a:t>Weights: Either 0 or 1</a:t>
            </a:r>
          </a:p>
          <a:p>
            <a:r>
              <a:rPr lang="en-US" dirty="0" smtClean="0"/>
              <a:t>Weighted Network</a:t>
            </a:r>
          </a:p>
          <a:p>
            <a:pPr lvl="1"/>
            <a:r>
              <a:rPr lang="en-US" dirty="0" smtClean="0"/>
              <a:t>Important Factors</a:t>
            </a:r>
          </a:p>
          <a:p>
            <a:pPr lvl="2"/>
            <a:r>
              <a:rPr lang="en-US" dirty="0" smtClean="0"/>
              <a:t>Distance</a:t>
            </a:r>
          </a:p>
          <a:p>
            <a:pPr lvl="2"/>
            <a:r>
              <a:rPr lang="en-US" dirty="0" smtClean="0"/>
              <a:t>Road carrying capacity</a:t>
            </a:r>
          </a:p>
          <a:p>
            <a:pPr lvl="2"/>
            <a:r>
              <a:rPr lang="en-US" dirty="0" smtClean="0"/>
              <a:t>Passenger load rate</a:t>
            </a:r>
          </a:p>
          <a:p>
            <a:pPr lvl="2"/>
            <a:r>
              <a:rPr lang="en-US" dirty="0" smtClean="0"/>
              <a:t>Passenger Flow</a:t>
            </a:r>
          </a:p>
          <a:p>
            <a:pPr lvl="2"/>
            <a:r>
              <a:rPr lang="en-US" dirty="0" smtClean="0"/>
              <a:t>Waiting Time of Passengers</a:t>
            </a:r>
          </a:p>
          <a:p>
            <a:r>
              <a:rPr lang="en-US" dirty="0" smtClean="0"/>
              <a:t>Bus Driving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4" y="4089152"/>
            <a:ext cx="2681766" cy="1137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Impedance 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Physical Quantity</a:t>
            </a:r>
          </a:p>
          <a:p>
            <a:pPr lvl="1"/>
            <a:r>
              <a:rPr lang="en-US" sz="2400" dirty="0" smtClean="0"/>
              <a:t>Captures magnitude of resistance encountered by a vehicle on the road.</a:t>
            </a:r>
          </a:p>
          <a:p>
            <a:r>
              <a:rPr lang="en-US" sz="2800" dirty="0" smtClean="0"/>
              <a:t>Vehicle Travel Time</a:t>
            </a:r>
          </a:p>
          <a:p>
            <a:r>
              <a:rPr lang="en-US" sz="2800" dirty="0" smtClean="0"/>
              <a:t>Bureau Of Public Roads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411480" lvl="1" indent="0">
              <a:buNone/>
            </a:pPr>
            <a:endParaRPr lang="en-US" sz="24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0416" y="4867905"/>
            <a:ext cx="0" cy="6858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012" y="5618740"/>
            <a:ext cx="233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Impedance Value of </a:t>
            </a:r>
          </a:p>
          <a:p>
            <a:r>
              <a:rPr lang="en-US" dirty="0" smtClean="0"/>
              <a:t>road section z when </a:t>
            </a:r>
          </a:p>
          <a:p>
            <a:r>
              <a:rPr lang="en-US" dirty="0" smtClean="0"/>
              <a:t>traffic flow= 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8816" y="3886200"/>
            <a:ext cx="206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flow of the </a:t>
            </a:r>
          </a:p>
          <a:p>
            <a:r>
              <a:rPr lang="en-US" dirty="0" smtClean="0"/>
              <a:t>road section z</a:t>
            </a:r>
            <a:endParaRPr lang="en-US" dirty="0"/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2967216" y="4182103"/>
            <a:ext cx="1371600" cy="223494"/>
          </a:xfrm>
          <a:prstGeom prst="bentConnector3">
            <a:avLst>
              <a:gd name="adj1" fmla="val 10079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73855" y="589453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0.15,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54303" y="5009511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capacity of </a:t>
            </a:r>
          </a:p>
          <a:p>
            <a:r>
              <a:rPr lang="en-US" dirty="0" smtClean="0"/>
              <a:t>Section z</a:t>
            </a:r>
          </a:p>
        </p:txBody>
      </p:sp>
      <p:cxnSp>
        <p:nvCxnSpPr>
          <p:cNvPr id="28" name="Elbow Connector 27"/>
          <p:cNvCxnSpPr/>
          <p:nvPr/>
        </p:nvCxnSpPr>
        <p:spPr>
          <a:xfrm rot="10800000">
            <a:off x="2946090" y="4979075"/>
            <a:ext cx="1392727" cy="341984"/>
          </a:xfrm>
          <a:prstGeom prst="bentConnector3">
            <a:avLst>
              <a:gd name="adj1" fmla="val 9846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46" y="1980762"/>
            <a:ext cx="1971456" cy="10179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01" y="4369397"/>
            <a:ext cx="2095500" cy="1456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2371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Travel Time 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2207" y="3333456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Portion of total </a:t>
            </a:r>
          </a:p>
          <a:p>
            <a:r>
              <a:rPr lang="en-US" dirty="0" smtClean="0"/>
              <a:t>distance of section 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2565" y="2163390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 Impedance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7923" y="3000474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sections of the road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90800" y="2348056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10200" y="2348056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21338" y="2743200"/>
            <a:ext cx="0" cy="5978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1"/>
          </p:cNvCxnSpPr>
          <p:nvPr/>
        </p:nvCxnSpPr>
        <p:spPr>
          <a:xfrm rot="10800000">
            <a:off x="4953001" y="2560272"/>
            <a:ext cx="844923" cy="624869"/>
          </a:xfrm>
          <a:prstGeom prst="bentConnector3">
            <a:avLst>
              <a:gd name="adj1" fmla="val 100246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909" y="4724400"/>
            <a:ext cx="281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Passenger flow between </a:t>
            </a:r>
          </a:p>
          <a:p>
            <a:r>
              <a:rPr lang="en-US" dirty="0" smtClean="0"/>
              <a:t>station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82509" y="4953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1946" y="48493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Driving Efficiency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657603" y="5169213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6428"/>
          <a:stretch/>
        </p:blipFill>
        <p:spPr>
          <a:xfrm>
            <a:off x="613298" y="1676400"/>
            <a:ext cx="8073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81400"/>
            <a:ext cx="3666095" cy="13430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906963"/>
          </a:xfrm>
        </p:spPr>
        <p:txBody>
          <a:bodyPr>
            <a:noAutofit/>
          </a:bodyPr>
          <a:lstStyle/>
          <a:p>
            <a:r>
              <a:rPr lang="en-US" sz="3600" dirty="0" smtClean="0"/>
              <a:t>Passenger waiting time depends on</a:t>
            </a:r>
          </a:p>
          <a:p>
            <a:pPr lvl="1"/>
            <a:r>
              <a:rPr lang="en-US" sz="2400" dirty="0" smtClean="0"/>
              <a:t>Number of bus routes</a:t>
            </a:r>
          </a:p>
          <a:p>
            <a:pPr lvl="1"/>
            <a:r>
              <a:rPr lang="en-US" sz="2400" dirty="0" smtClean="0"/>
              <a:t>Passenger flow </a:t>
            </a:r>
            <a:r>
              <a:rPr lang="en-US" sz="2400" dirty="0" err="1" smtClean="0"/>
              <a:t>xi,j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1; 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403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6072"/>
          <a:stretch/>
        </p:blipFill>
        <p:spPr>
          <a:xfrm>
            <a:off x="647700" y="1752600"/>
            <a:ext cx="78486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 Efficiency Optimization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6280"/>
          </a:xfrm>
        </p:spPr>
        <p:txBody>
          <a:bodyPr>
            <a:normAutofit/>
          </a:bodyPr>
          <a:lstStyle/>
          <a:p>
            <a:r>
              <a:rPr lang="en-US" dirty="0" smtClean="0"/>
              <a:t>Static Bus Network Efficiency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44581"/>
            <a:ext cx="6852316" cy="134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724400"/>
            <a:ext cx="822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Existing Data Static Bus Network Efficiency = 0.25 = 25 %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50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971800"/>
            <a:ext cx="6019800" cy="11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5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Compute initial efficiency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Delete Bus Station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286000"/>
            <a:ext cx="677227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298279"/>
            <a:ext cx="3581400" cy="21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Recompute</a:t>
            </a:r>
            <a:r>
              <a:rPr lang="en-US" dirty="0" smtClean="0"/>
              <a:t> the </a:t>
            </a:r>
            <a:r>
              <a:rPr lang="en-US" dirty="0" err="1" smtClean="0"/>
              <a:t>Efficiecny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19400"/>
            <a:ext cx="5257800" cy="912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971166"/>
            <a:ext cx="4038600" cy="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0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5257800" cy="31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786062"/>
            <a:ext cx="767715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87862"/>
            <a:ext cx="5991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7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172200" cy="6172200"/>
          </a:xfrm>
        </p:spPr>
      </p:pic>
    </p:spTree>
    <p:extLst>
      <p:ext uri="{BB962C8B-B14F-4D97-AF65-F5344CB8AC3E}">
        <p14:creationId xmlns:p14="http://schemas.microsoft.com/office/powerpoint/2010/main" val="154175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83418"/>
              </p:ext>
            </p:extLst>
          </p:nvPr>
        </p:nvGraphicFramePr>
        <p:xfrm>
          <a:off x="381000" y="2895600"/>
          <a:ext cx="84582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600200"/>
                <a:gridCol w="1409700"/>
                <a:gridCol w="1409700"/>
                <a:gridCol w="1409700"/>
                <a:gridCol w="14097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Efficency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13 del</a:t>
                      </a:r>
                    </a:p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Efficiency-Node 13 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Efficiency-Node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236220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Deletion 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7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The Analysis of the Properties of Bus Network Topology </a:t>
            </a:r>
            <a:r>
              <a:rPr lang="en-US" sz="2000" dirty="0" smtClean="0"/>
              <a:t>in Beijing </a:t>
            </a:r>
            <a:r>
              <a:rPr lang="en-US" sz="2000" dirty="0"/>
              <a:t>Basing on Complex </a:t>
            </a:r>
            <a:r>
              <a:rPr lang="en-US" sz="2000" dirty="0" smtClean="0"/>
              <a:t>Networks by </a:t>
            </a:r>
            <a:r>
              <a:rPr lang="en-US" sz="2000" dirty="0" err="1"/>
              <a:t>Hui</a:t>
            </a:r>
            <a:r>
              <a:rPr lang="en-US" sz="2000" dirty="0"/>
              <a:t> Zhang,1 </a:t>
            </a:r>
            <a:r>
              <a:rPr lang="en-US" sz="2000" dirty="0" err="1"/>
              <a:t>Peng</a:t>
            </a:r>
            <a:r>
              <a:rPr lang="en-US" sz="2000" dirty="0"/>
              <a:t> Zhao,1 </a:t>
            </a:r>
            <a:r>
              <a:rPr lang="en-US" sz="2000" dirty="0" err="1"/>
              <a:t>Jian</a:t>
            </a:r>
            <a:r>
              <a:rPr lang="en-US" sz="2000" dirty="0"/>
              <a:t> Gao,1 and Xiang-</a:t>
            </a:r>
            <a:r>
              <a:rPr lang="en-US" sz="2000" dirty="0" err="1"/>
              <a:t>ming</a:t>
            </a:r>
            <a:r>
              <a:rPr lang="en-US" sz="2000" dirty="0"/>
              <a:t> </a:t>
            </a:r>
            <a:r>
              <a:rPr lang="en-US" sz="2000" dirty="0" smtClean="0"/>
              <a:t>Yao1,2</a:t>
            </a:r>
          </a:p>
          <a:p>
            <a:r>
              <a:rPr lang="en-US" sz="2000" dirty="0"/>
              <a:t>Bus transport network analysis in Rio de Janeiro based on topological </a:t>
            </a:r>
            <a:r>
              <a:rPr lang="en-US" sz="2000" dirty="0" smtClean="0"/>
              <a:t>models using Social Networks by </a:t>
            </a:r>
            <a:r>
              <a:rPr lang="en-US" sz="2000" dirty="0"/>
              <a:t>Diego </a:t>
            </a:r>
            <a:r>
              <a:rPr lang="en-US" sz="2000" dirty="0" err="1" smtClean="0"/>
              <a:t>Carvalho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Study on some bus transport networks in </a:t>
            </a:r>
            <a:r>
              <a:rPr lang="en-US" sz="2000" dirty="0" smtClean="0"/>
              <a:t>China with </a:t>
            </a:r>
            <a:r>
              <a:rPr lang="en-US" sz="2000" dirty="0"/>
              <a:t>considering spatial </a:t>
            </a:r>
            <a:r>
              <a:rPr lang="en-US" sz="2000" dirty="0" smtClean="0"/>
              <a:t>characteristics by </a:t>
            </a:r>
            <a:r>
              <a:rPr lang="en-US" sz="2000" dirty="0" err="1"/>
              <a:t>Xu-Hua</a:t>
            </a:r>
            <a:r>
              <a:rPr lang="en-US" sz="2000" dirty="0"/>
              <a:t> Yang a,⇑, </a:t>
            </a:r>
            <a:r>
              <a:rPr lang="en-US" sz="2000" dirty="0" err="1"/>
              <a:t>Guang</a:t>
            </a:r>
            <a:r>
              <a:rPr lang="en-US" sz="2000" dirty="0"/>
              <a:t> Chen </a:t>
            </a:r>
            <a:r>
              <a:rPr lang="en-US" sz="2000" dirty="0" err="1"/>
              <a:t>a,b</a:t>
            </a:r>
            <a:r>
              <a:rPr lang="en-US" sz="2000" dirty="0"/>
              <a:t>, </a:t>
            </a:r>
            <a:r>
              <a:rPr lang="en-US" sz="2000" dirty="0" err="1"/>
              <a:t>Sheng</a:t>
            </a:r>
            <a:r>
              <a:rPr lang="en-US" sz="2000" dirty="0"/>
              <a:t>-Yong Chen a, Wan-Liang </a:t>
            </a:r>
            <a:r>
              <a:rPr lang="en-US" sz="2000" dirty="0" err="1"/>
              <a:t>Wanga</a:t>
            </a:r>
            <a:r>
              <a:rPr lang="en-US" sz="2000" dirty="0"/>
              <a:t>, Lei Wang 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Structural Analysis of Bus Networks Using Indicators of Graph Theory and</a:t>
            </a:r>
          </a:p>
          <a:p>
            <a:pPr>
              <a:buNone/>
            </a:pPr>
            <a:r>
              <a:rPr lang="en-US" sz="2000" dirty="0" smtClean="0"/>
              <a:t>      Complex </a:t>
            </a:r>
            <a:r>
              <a:rPr lang="en-US" sz="2000" dirty="0"/>
              <a:t>Network </a:t>
            </a:r>
            <a:r>
              <a:rPr lang="en-US" sz="2000" dirty="0" smtClean="0"/>
              <a:t>Theory by </a:t>
            </a:r>
            <a:r>
              <a:rPr lang="en-US" sz="2000" dirty="0" err="1"/>
              <a:t>Hui</a:t>
            </a:r>
            <a:r>
              <a:rPr lang="en-US" sz="2000" dirty="0"/>
              <a:t> </a:t>
            </a:r>
            <a:r>
              <a:rPr lang="en-US" sz="2000" dirty="0" smtClean="0"/>
              <a:t>Zhang.</a:t>
            </a:r>
          </a:p>
          <a:p>
            <a:r>
              <a:rPr lang="en-US" sz="2000" dirty="0" smtClean="0"/>
              <a:t>Public transport networks: empirical analysis and modeling by C. von </a:t>
            </a:r>
            <a:r>
              <a:rPr lang="en-US" sz="2000" dirty="0" smtClean="0"/>
              <a:t>Ferber</a:t>
            </a:r>
          </a:p>
          <a:p>
            <a:r>
              <a:rPr lang="en-US" sz="2000" dirty="0"/>
              <a:t>A Method of Bus Network Optimization Based on Complex Network and </a:t>
            </a:r>
            <a:r>
              <a:rPr lang="en-US" sz="2000" dirty="0" err="1"/>
              <a:t>Beidou</a:t>
            </a:r>
            <a:r>
              <a:rPr lang="en-US" sz="2000" dirty="0"/>
              <a:t> Vehicle Location by </a:t>
            </a:r>
            <a:r>
              <a:rPr lang="en-US" sz="2000" dirty="0" err="1"/>
              <a:t>Peixin</a:t>
            </a:r>
            <a:r>
              <a:rPr lang="en-US" sz="2000" dirty="0"/>
              <a:t> Dong </a:t>
            </a:r>
            <a:endParaRPr lang="en-US" sz="2000" dirty="0" smtClean="0"/>
          </a:p>
          <a:p>
            <a:r>
              <a:rPr lang="en-US" sz="2000" dirty="0" smtClean="0"/>
              <a:t>Public Transport Networks: Empirical Analysis and Modeling by C. von Ferber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22868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9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u="sng" dirty="0"/>
              <a:t>How </a:t>
            </a:r>
            <a:r>
              <a:rPr lang="en-US" sz="3600" b="1" u="sng" dirty="0" smtClean="0"/>
              <a:t>Many Bus Routes &amp; Bus Stops?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 Routes</a:t>
            </a:r>
          </a:p>
          <a:p>
            <a:pPr lvl="1"/>
            <a:r>
              <a:rPr lang="en-US" dirty="0" smtClean="0"/>
              <a:t>From Bipartite Graph (B-Space), </a:t>
            </a:r>
          </a:p>
          <a:p>
            <a:pPr lvl="2"/>
            <a:r>
              <a:rPr lang="en-US" dirty="0" smtClean="0"/>
              <a:t>Number of Nodes in Bus Routes or Out Degree Nodes</a:t>
            </a:r>
          </a:p>
          <a:p>
            <a:pPr lvl="1"/>
            <a:r>
              <a:rPr lang="en-US" dirty="0" smtClean="0"/>
              <a:t>From C Space,</a:t>
            </a:r>
          </a:p>
          <a:p>
            <a:pPr lvl="2"/>
            <a:r>
              <a:rPr lang="en-US" dirty="0" smtClean="0"/>
              <a:t>Number of Nodes </a:t>
            </a:r>
          </a:p>
          <a:p>
            <a:r>
              <a:rPr lang="en-US" dirty="0" smtClean="0"/>
              <a:t>Bus Stops</a:t>
            </a:r>
          </a:p>
          <a:p>
            <a:pPr lvl="1"/>
            <a:r>
              <a:rPr lang="en-US" dirty="0"/>
              <a:t>From Bipartite Graph (B-Space), </a:t>
            </a:r>
          </a:p>
          <a:p>
            <a:pPr lvl="2"/>
            <a:r>
              <a:rPr lang="en-US" dirty="0"/>
              <a:t>Number of Nodes in Bus </a:t>
            </a:r>
            <a:r>
              <a:rPr lang="en-US" dirty="0" smtClean="0"/>
              <a:t>Stops set or In Degree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From C Space,</a:t>
            </a:r>
          </a:p>
          <a:p>
            <a:pPr lvl="2"/>
            <a:r>
              <a:rPr lang="en-US" dirty="0"/>
              <a:t>Number of Nodes </a:t>
            </a:r>
          </a:p>
        </p:txBody>
      </p:sp>
    </p:spTree>
    <p:extLst>
      <p:ext uri="{BB962C8B-B14F-4D97-AF65-F5344CB8AC3E}">
        <p14:creationId xmlns:p14="http://schemas.microsoft.com/office/powerpoint/2010/main" val="14478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62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routes?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Bus stops?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expressway corridors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</a:t>
            </a:r>
            <a:r>
              <a:rPr lang="en-US" sz="2200" dirty="0" smtClean="0"/>
              <a:t>BRT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Bus Depot / Hub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needed to get from one bus stop to another?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maximum routes will we require to move between the two most distant bus stops within the city?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rgbClr val="FF0000"/>
                </a:solidFill>
              </a:rPr>
              <a:t>Avg</a:t>
            </a:r>
            <a:r>
              <a:rPr lang="en-US" sz="2200" dirty="0">
                <a:solidFill>
                  <a:srgbClr val="FF0000"/>
                </a:solidFill>
              </a:rPr>
              <a:t> Number of Bus Stops per route.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stops a person can go by using only one line?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required to reach 99 % of Bus Stops?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42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Collection of Data</a:t>
            </a:r>
            <a:endParaRPr kumimoji="0" lang="en-US" sz="4600" b="1" i="0" u="sng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2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2438400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Thank You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8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2637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47133" y="1600200"/>
            <a:ext cx="82634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245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7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Collection of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3798"/>
            <a:ext cx="4648200" cy="52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895</TotalTime>
  <Words>960</Words>
  <Application>Microsoft Office PowerPoint</Application>
  <PresentationFormat>On-screen Show (4:3)</PresentationFormat>
  <Paragraphs>214</Paragraphs>
  <Slides>50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Rockwell</vt:lpstr>
      <vt:lpstr>Times New Roman</vt:lpstr>
      <vt:lpstr>Wingdings</vt:lpstr>
      <vt:lpstr>Wingdings 2</vt:lpstr>
      <vt:lpstr>Foundry</vt:lpstr>
      <vt:lpstr>PowerPoint Presentation</vt:lpstr>
      <vt:lpstr>PowerPoint Presentation</vt:lpstr>
      <vt:lpstr>Tasks</vt:lpstr>
      <vt:lpstr>Collection of Data</vt:lpstr>
      <vt:lpstr>PowerPoint Presentation</vt:lpstr>
      <vt:lpstr>Collection of Data</vt:lpstr>
      <vt:lpstr>Collection of Data</vt:lpstr>
      <vt:lpstr>Collection of Data</vt:lpstr>
      <vt:lpstr>Collection of Data</vt:lpstr>
      <vt:lpstr>PowerPoint Presentation</vt:lpstr>
      <vt:lpstr>L-Space</vt:lpstr>
      <vt:lpstr>Google Earth View</vt:lpstr>
      <vt:lpstr>L-Space</vt:lpstr>
      <vt:lpstr>Degree Distribution L Space</vt:lpstr>
      <vt:lpstr>Degree Distribution L Space</vt:lpstr>
      <vt:lpstr>Potential candidate for  Bus Depots or Hub</vt:lpstr>
      <vt:lpstr>Identification of candidate Bus Routes for Expressway Corridors</vt:lpstr>
      <vt:lpstr>PowerPoint Presentation</vt:lpstr>
      <vt:lpstr>PowerPoint Presentation</vt:lpstr>
      <vt:lpstr>PowerPoint Presentation</vt:lpstr>
      <vt:lpstr>PowerPoint Presentation</vt:lpstr>
      <vt:lpstr>Candidate for Express Highway</vt:lpstr>
      <vt:lpstr>PowerPoint Presentation</vt:lpstr>
      <vt:lpstr>Cs 55 Results 623Extn Cluster</vt:lpstr>
      <vt:lpstr>Cs 55 Results 623 Cluster</vt:lpstr>
      <vt:lpstr>PowerPoint Presentation</vt:lpstr>
      <vt:lpstr>PowerPoint Presentation</vt:lpstr>
      <vt:lpstr>Near 215 degree  bus routes</vt:lpstr>
      <vt:lpstr>PowerPoint Presentation</vt:lpstr>
      <vt:lpstr>B-Space</vt:lpstr>
      <vt:lpstr>Network Optimization</vt:lpstr>
      <vt:lpstr>Weigthed Bus Network</vt:lpstr>
      <vt:lpstr>Road Impedance Function</vt:lpstr>
      <vt:lpstr>Bus Driving Efficiency</vt:lpstr>
      <vt:lpstr>Bus Driving Efficiency</vt:lpstr>
      <vt:lpstr>Improved Bus Driving Efficiency</vt:lpstr>
      <vt:lpstr>Improved Bus Driving Efficiency</vt:lpstr>
      <vt:lpstr>Network  Efficiency Optimization</vt:lpstr>
      <vt:lpstr>Improved Transit Network  Efficiency Optimization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PowerPoint Presentation</vt:lpstr>
      <vt:lpstr>Simulation Results</vt:lpstr>
      <vt:lpstr>PowerPoint Presentation</vt:lpstr>
      <vt:lpstr>PowerPoint Presentation</vt:lpstr>
      <vt:lpstr>How Many Bus Routes &amp; Bus Stops?</vt:lpstr>
      <vt:lpstr>Outcomes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Parveen</cp:lastModifiedBy>
  <cp:revision>222</cp:revision>
  <dcterms:created xsi:type="dcterms:W3CDTF">2006-08-16T00:00:00Z</dcterms:created>
  <dcterms:modified xsi:type="dcterms:W3CDTF">2019-11-06T14:05:52Z</dcterms:modified>
</cp:coreProperties>
</file>